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5" r:id="rId6"/>
    <p:sldId id="276" r:id="rId7"/>
    <p:sldId id="260" r:id="rId8"/>
    <p:sldId id="264" r:id="rId9"/>
    <p:sldId id="263" r:id="rId10"/>
    <p:sldId id="262" r:id="rId11"/>
    <p:sldId id="274" r:id="rId12"/>
    <p:sldId id="275"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vin Brannon" initials="K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662" autoAdjust="0"/>
  </p:normalViewPr>
  <p:slideViewPr>
    <p:cSldViewPr snapToGrid="0">
      <p:cViewPr varScale="1">
        <p:scale>
          <a:sx n="80" d="100"/>
          <a:sy n="80" d="100"/>
        </p:scale>
        <p:origin x="211"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E32DD-C899-4750-85B2-29284AEEAC58}" type="doc">
      <dgm:prSet loTypeId="urn:microsoft.com/office/officeart/2005/8/layout/chevronAccent+Icon" loCatId="process" qsTypeId="urn:microsoft.com/office/officeart/2005/8/quickstyle/simple1" qsCatId="simple" csTypeId="urn:microsoft.com/office/officeart/2005/8/colors/colorful1" csCatId="colorful" phldr="1"/>
      <dgm:spPr/>
    </dgm:pt>
    <dgm:pt modelId="{8ED4FCB7-A1C5-4B01-ACBE-CBD0CA9AAB15}">
      <dgm:prSet phldrT="[Text]" custT="1"/>
      <dgm:spPr/>
      <dgm:t>
        <a:bodyPr/>
        <a:lstStyle/>
        <a:p>
          <a:r>
            <a:rPr lang="en-US" sz="1400" b="1" dirty="0" smtClean="0"/>
            <a:t>Public Notice of IFB</a:t>
          </a:r>
        </a:p>
        <a:p>
          <a:r>
            <a:rPr lang="en-US" sz="1400" b="1" dirty="0" smtClean="0"/>
            <a:t>Sept 21, 2018</a:t>
          </a:r>
          <a:endParaRPr lang="en-US" sz="1400" b="1" dirty="0"/>
        </a:p>
      </dgm:t>
    </dgm:pt>
    <dgm:pt modelId="{8D706497-6F22-4A56-8C2F-5672B5FD81B1}" type="parTrans" cxnId="{CA70A21E-4F09-4EB1-AD78-5C8E2C14A0DD}">
      <dgm:prSet/>
      <dgm:spPr/>
      <dgm:t>
        <a:bodyPr/>
        <a:lstStyle/>
        <a:p>
          <a:endParaRPr lang="en-US"/>
        </a:p>
      </dgm:t>
    </dgm:pt>
    <dgm:pt modelId="{6F67B0DE-8E6E-4B2E-8871-F93A754EFFE6}" type="sibTrans" cxnId="{CA70A21E-4F09-4EB1-AD78-5C8E2C14A0DD}">
      <dgm:prSet/>
      <dgm:spPr/>
      <dgm:t>
        <a:bodyPr/>
        <a:lstStyle/>
        <a:p>
          <a:endParaRPr lang="en-US"/>
        </a:p>
      </dgm:t>
    </dgm:pt>
    <dgm:pt modelId="{BB727CC8-5E24-41EE-93EB-26E7F4909146}">
      <dgm:prSet phldrT="[Text]" custT="1"/>
      <dgm:spPr/>
      <dgm:t>
        <a:bodyPr/>
        <a:lstStyle/>
        <a:p>
          <a:r>
            <a:rPr lang="en-US" sz="1400" b="1" dirty="0" smtClean="0"/>
            <a:t>Response to Written Questions</a:t>
          </a:r>
        </a:p>
        <a:p>
          <a:r>
            <a:rPr lang="en-US" sz="1400" b="1" dirty="0" smtClean="0"/>
            <a:t>Oct 5, 2018</a:t>
          </a:r>
        </a:p>
      </dgm:t>
    </dgm:pt>
    <dgm:pt modelId="{95BEBDF2-5D36-4818-9D80-84BB1DEFDD35}" type="parTrans" cxnId="{0A44F9C5-93B3-43EC-A1BA-E3569958B147}">
      <dgm:prSet/>
      <dgm:spPr/>
      <dgm:t>
        <a:bodyPr/>
        <a:lstStyle/>
        <a:p>
          <a:endParaRPr lang="en-US"/>
        </a:p>
      </dgm:t>
    </dgm:pt>
    <dgm:pt modelId="{E04ACFC0-156B-4182-A5EA-F31E813CAE1C}" type="sibTrans" cxnId="{0A44F9C5-93B3-43EC-A1BA-E3569958B147}">
      <dgm:prSet/>
      <dgm:spPr/>
      <dgm:t>
        <a:bodyPr/>
        <a:lstStyle/>
        <a:p>
          <a:endParaRPr lang="en-US"/>
        </a:p>
      </dgm:t>
    </dgm:pt>
    <dgm:pt modelId="{54B8A2A3-2DEC-4C60-A397-96198BB1DC8B}">
      <dgm:prSet phldrT="[Text]" custT="1"/>
      <dgm:spPr/>
      <dgm:t>
        <a:bodyPr/>
        <a:lstStyle/>
        <a:p>
          <a:r>
            <a:rPr lang="en-US" sz="1400" b="1" dirty="0" smtClean="0"/>
            <a:t>Date &amp; Time of Opening Bids</a:t>
          </a:r>
        </a:p>
        <a:p>
          <a:r>
            <a:rPr lang="en-US" sz="1400" b="1" dirty="0" smtClean="0"/>
            <a:t>Oct 15, 2018</a:t>
          </a:r>
        </a:p>
      </dgm:t>
    </dgm:pt>
    <dgm:pt modelId="{62F24AA2-4E6F-43A5-A4B1-AC5122CA72AE}" type="parTrans" cxnId="{377A9390-8DF5-4735-99A4-5092A0725D18}">
      <dgm:prSet/>
      <dgm:spPr/>
      <dgm:t>
        <a:bodyPr/>
        <a:lstStyle/>
        <a:p>
          <a:endParaRPr lang="en-US"/>
        </a:p>
      </dgm:t>
    </dgm:pt>
    <dgm:pt modelId="{E6612782-A239-4BC2-A36F-16775A172F0C}" type="sibTrans" cxnId="{377A9390-8DF5-4735-99A4-5092A0725D18}">
      <dgm:prSet/>
      <dgm:spPr/>
      <dgm:t>
        <a:bodyPr/>
        <a:lstStyle/>
        <a:p>
          <a:endParaRPr lang="en-US"/>
        </a:p>
      </dgm:t>
    </dgm:pt>
    <dgm:pt modelId="{5EA02797-54FE-4999-8371-2A82F235A593}">
      <dgm:prSet phldrT="[Text]" custT="1"/>
      <dgm:spPr/>
      <dgm:t>
        <a:bodyPr/>
        <a:lstStyle/>
        <a:p>
          <a:r>
            <a:rPr lang="en-US" sz="1400" b="1" dirty="0" smtClean="0"/>
            <a:t>Deadline: Receipt of Written Questions</a:t>
          </a:r>
        </a:p>
        <a:p>
          <a:r>
            <a:rPr lang="en-US" sz="1400" b="1" dirty="0" smtClean="0"/>
            <a:t>Sept 28, 2018</a:t>
          </a:r>
          <a:endParaRPr lang="en-US" sz="1400" b="1" dirty="0"/>
        </a:p>
      </dgm:t>
    </dgm:pt>
    <dgm:pt modelId="{F503F757-4745-4949-A80C-AD3DC25D0F49}" type="parTrans" cxnId="{D81004E1-E011-4B19-BF11-0928DE6F4328}">
      <dgm:prSet/>
      <dgm:spPr/>
      <dgm:t>
        <a:bodyPr/>
        <a:lstStyle/>
        <a:p>
          <a:endParaRPr lang="en-US"/>
        </a:p>
      </dgm:t>
    </dgm:pt>
    <dgm:pt modelId="{4AF95A86-BFFF-4023-984D-5E3011435B04}" type="sibTrans" cxnId="{D81004E1-E011-4B19-BF11-0928DE6F4328}">
      <dgm:prSet/>
      <dgm:spPr/>
      <dgm:t>
        <a:bodyPr/>
        <a:lstStyle/>
        <a:p>
          <a:endParaRPr lang="en-US"/>
        </a:p>
      </dgm:t>
    </dgm:pt>
    <dgm:pt modelId="{9DD41AD0-F903-400E-B557-79AAC7B2E001}">
      <dgm:prSet phldrT="[Text]" custT="1"/>
      <dgm:spPr/>
      <dgm:t>
        <a:bodyPr/>
        <a:lstStyle/>
        <a:p>
          <a:r>
            <a:rPr lang="en-US" sz="1400" b="1" dirty="0" smtClean="0"/>
            <a:t>Intent to Award</a:t>
          </a:r>
        </a:p>
        <a:p>
          <a:r>
            <a:rPr lang="en-US" sz="1400" b="1" dirty="0" smtClean="0"/>
            <a:t>Oct 22, 2018</a:t>
          </a:r>
        </a:p>
      </dgm:t>
    </dgm:pt>
    <dgm:pt modelId="{B5ED212B-CAE3-4F80-B36D-5CFBA75E4E3A}" type="parTrans" cxnId="{DC7B5CC6-DB4E-4B58-92B2-17828BEB9CA0}">
      <dgm:prSet/>
      <dgm:spPr/>
      <dgm:t>
        <a:bodyPr/>
        <a:lstStyle/>
        <a:p>
          <a:endParaRPr lang="en-US"/>
        </a:p>
      </dgm:t>
    </dgm:pt>
    <dgm:pt modelId="{40353BBA-5C41-4B85-B49A-A112A7D56F68}" type="sibTrans" cxnId="{DC7B5CC6-DB4E-4B58-92B2-17828BEB9CA0}">
      <dgm:prSet/>
      <dgm:spPr/>
      <dgm:t>
        <a:bodyPr/>
        <a:lstStyle/>
        <a:p>
          <a:endParaRPr lang="en-US"/>
        </a:p>
      </dgm:t>
    </dgm:pt>
    <dgm:pt modelId="{EFD9C5E1-A3D8-42FA-A50C-23FE73F678CB}">
      <dgm:prSet phldrT="[Text]" custT="1"/>
      <dgm:spPr/>
      <dgm:t>
        <a:bodyPr/>
        <a:lstStyle/>
        <a:p>
          <a:r>
            <a:rPr lang="en-US" sz="1400" b="1" dirty="0" smtClean="0"/>
            <a:t>Contract Start</a:t>
          </a:r>
        </a:p>
        <a:p>
          <a:r>
            <a:rPr lang="en-US" sz="1400" b="1" dirty="0" smtClean="0"/>
            <a:t>Jan 1, 2019</a:t>
          </a:r>
        </a:p>
      </dgm:t>
    </dgm:pt>
    <dgm:pt modelId="{00D2860E-A1A8-447A-B6BC-04CE15FF58F6}" type="parTrans" cxnId="{7759C00D-2828-4A35-819C-2085739F71CA}">
      <dgm:prSet/>
      <dgm:spPr/>
      <dgm:t>
        <a:bodyPr/>
        <a:lstStyle/>
        <a:p>
          <a:endParaRPr lang="en-US"/>
        </a:p>
      </dgm:t>
    </dgm:pt>
    <dgm:pt modelId="{B62CCB61-63F0-4CF4-AFE3-239355D17F07}" type="sibTrans" cxnId="{7759C00D-2828-4A35-819C-2085739F71CA}">
      <dgm:prSet/>
      <dgm:spPr/>
      <dgm:t>
        <a:bodyPr/>
        <a:lstStyle/>
        <a:p>
          <a:endParaRPr lang="en-US"/>
        </a:p>
      </dgm:t>
    </dgm:pt>
    <dgm:pt modelId="{B384670F-F151-4C1D-8321-501CD813CC33}" type="pres">
      <dgm:prSet presAssocID="{792E32DD-C899-4750-85B2-29284AEEAC58}" presName="Name0" presStyleCnt="0">
        <dgm:presLayoutVars>
          <dgm:dir/>
          <dgm:resizeHandles val="exact"/>
        </dgm:presLayoutVars>
      </dgm:prSet>
      <dgm:spPr/>
    </dgm:pt>
    <dgm:pt modelId="{50A2A89A-1813-475C-96F9-2C26F3DB03D1}" type="pres">
      <dgm:prSet presAssocID="{8ED4FCB7-A1C5-4B01-ACBE-CBD0CA9AAB15}" presName="composite" presStyleCnt="0"/>
      <dgm:spPr/>
    </dgm:pt>
    <dgm:pt modelId="{DF7DD698-3F79-4219-A25A-2857E53A533C}" type="pres">
      <dgm:prSet presAssocID="{8ED4FCB7-A1C5-4B01-ACBE-CBD0CA9AAB15}" presName="bgChev" presStyleLbl="node1" presStyleIdx="0" presStyleCnt="6"/>
      <dgm:spPr/>
    </dgm:pt>
    <dgm:pt modelId="{46AC47D0-59BC-4250-A379-8B8DF49B9EB1}" type="pres">
      <dgm:prSet presAssocID="{8ED4FCB7-A1C5-4B01-ACBE-CBD0CA9AAB15}" presName="txNode" presStyleLbl="fgAcc1" presStyleIdx="0" presStyleCnt="6" custScaleX="109647" custScaleY="176817" custLinFactNeighborX="-10496" custLinFactNeighborY="88004">
        <dgm:presLayoutVars>
          <dgm:bulletEnabled val="1"/>
        </dgm:presLayoutVars>
      </dgm:prSet>
      <dgm:spPr/>
      <dgm:t>
        <a:bodyPr/>
        <a:lstStyle/>
        <a:p>
          <a:endParaRPr lang="en-US"/>
        </a:p>
      </dgm:t>
    </dgm:pt>
    <dgm:pt modelId="{B5145813-C936-4A21-B400-BEEB95E2D9B4}" type="pres">
      <dgm:prSet presAssocID="{6F67B0DE-8E6E-4B2E-8871-F93A754EFFE6}" presName="compositeSpace" presStyleCnt="0"/>
      <dgm:spPr/>
    </dgm:pt>
    <dgm:pt modelId="{9944C369-5C3B-49F5-93D4-AD2410F1216C}" type="pres">
      <dgm:prSet presAssocID="{5EA02797-54FE-4999-8371-2A82F235A593}" presName="composite" presStyleCnt="0"/>
      <dgm:spPr/>
    </dgm:pt>
    <dgm:pt modelId="{C8FA4B8D-8C44-4368-949B-BBED1EC275FB}" type="pres">
      <dgm:prSet presAssocID="{5EA02797-54FE-4999-8371-2A82F235A593}" presName="bgChev" presStyleLbl="node1" presStyleIdx="1" presStyleCnt="6"/>
      <dgm:spPr/>
    </dgm:pt>
    <dgm:pt modelId="{3917BC0D-B407-46D6-A5AE-067E950F8092}" type="pres">
      <dgm:prSet presAssocID="{5EA02797-54FE-4999-8371-2A82F235A593}" presName="txNode" presStyleLbl="fgAcc1" presStyleIdx="1" presStyleCnt="6" custScaleX="109969" custScaleY="168341" custLinFactNeighborX="-9035" custLinFactNeighborY="86418">
        <dgm:presLayoutVars>
          <dgm:bulletEnabled val="1"/>
        </dgm:presLayoutVars>
      </dgm:prSet>
      <dgm:spPr/>
      <dgm:t>
        <a:bodyPr/>
        <a:lstStyle/>
        <a:p>
          <a:endParaRPr lang="en-US"/>
        </a:p>
      </dgm:t>
    </dgm:pt>
    <dgm:pt modelId="{88912556-9A51-4775-92E7-E25FE9A2C448}" type="pres">
      <dgm:prSet presAssocID="{4AF95A86-BFFF-4023-984D-5E3011435B04}" presName="compositeSpace" presStyleCnt="0"/>
      <dgm:spPr/>
    </dgm:pt>
    <dgm:pt modelId="{CCB5B800-E83D-4156-8068-C7962F84CD50}" type="pres">
      <dgm:prSet presAssocID="{BB727CC8-5E24-41EE-93EB-26E7F4909146}" presName="composite" presStyleCnt="0"/>
      <dgm:spPr/>
    </dgm:pt>
    <dgm:pt modelId="{D001E47F-B5FE-4FFD-979A-4D3E97997602}" type="pres">
      <dgm:prSet presAssocID="{BB727CC8-5E24-41EE-93EB-26E7F4909146}" presName="bgChev" presStyleLbl="node1" presStyleIdx="2" presStyleCnt="6"/>
      <dgm:spPr/>
    </dgm:pt>
    <dgm:pt modelId="{9A4A7FF6-996F-4CEE-8BB2-05DF2847E619}" type="pres">
      <dgm:prSet presAssocID="{BB727CC8-5E24-41EE-93EB-26E7F4909146}" presName="txNode" presStyleLbl="fgAcc1" presStyleIdx="2" presStyleCnt="6" custScaleX="107225" custScaleY="174088" custLinFactNeighborX="-5269" custLinFactNeighborY="80329">
        <dgm:presLayoutVars>
          <dgm:bulletEnabled val="1"/>
        </dgm:presLayoutVars>
      </dgm:prSet>
      <dgm:spPr/>
      <dgm:t>
        <a:bodyPr/>
        <a:lstStyle/>
        <a:p>
          <a:endParaRPr lang="en-US"/>
        </a:p>
      </dgm:t>
    </dgm:pt>
    <dgm:pt modelId="{E9D012B4-BE50-4849-8B1E-4C6864AEF9A3}" type="pres">
      <dgm:prSet presAssocID="{E04ACFC0-156B-4182-A5EA-F31E813CAE1C}" presName="compositeSpace" presStyleCnt="0"/>
      <dgm:spPr/>
    </dgm:pt>
    <dgm:pt modelId="{BB74365B-E35B-4567-88FC-9792327B6F73}" type="pres">
      <dgm:prSet presAssocID="{54B8A2A3-2DEC-4C60-A397-96198BB1DC8B}" presName="composite" presStyleCnt="0"/>
      <dgm:spPr/>
    </dgm:pt>
    <dgm:pt modelId="{A508490D-C7A4-4E28-AD55-768C7C6EDB00}" type="pres">
      <dgm:prSet presAssocID="{54B8A2A3-2DEC-4C60-A397-96198BB1DC8B}" presName="bgChev" presStyleLbl="node1" presStyleIdx="3" presStyleCnt="6"/>
      <dgm:spPr/>
    </dgm:pt>
    <dgm:pt modelId="{95ACCFA9-609C-4457-9319-A9290104CC85}" type="pres">
      <dgm:prSet presAssocID="{54B8A2A3-2DEC-4C60-A397-96198BB1DC8B}" presName="txNode" presStyleLbl="fgAcc1" presStyleIdx="3" presStyleCnt="6" custScaleX="106281" custScaleY="169497" custLinFactNeighborX="-4878" custLinFactNeighborY="88049">
        <dgm:presLayoutVars>
          <dgm:bulletEnabled val="1"/>
        </dgm:presLayoutVars>
      </dgm:prSet>
      <dgm:spPr/>
      <dgm:t>
        <a:bodyPr/>
        <a:lstStyle/>
        <a:p>
          <a:endParaRPr lang="en-US"/>
        </a:p>
      </dgm:t>
    </dgm:pt>
    <dgm:pt modelId="{6503A92A-58FC-4883-9FFF-801F7A94C9B5}" type="pres">
      <dgm:prSet presAssocID="{E6612782-A239-4BC2-A36F-16775A172F0C}" presName="compositeSpace" presStyleCnt="0"/>
      <dgm:spPr/>
    </dgm:pt>
    <dgm:pt modelId="{29A11807-4603-4040-A7C1-DC57FC84F8D2}" type="pres">
      <dgm:prSet presAssocID="{9DD41AD0-F903-400E-B557-79AAC7B2E001}" presName="composite" presStyleCnt="0"/>
      <dgm:spPr/>
    </dgm:pt>
    <dgm:pt modelId="{CA9BC133-7115-45A9-9551-EB8724948628}" type="pres">
      <dgm:prSet presAssocID="{9DD41AD0-F903-400E-B557-79AAC7B2E001}" presName="bgChev" presStyleLbl="node1" presStyleIdx="4" presStyleCnt="6"/>
      <dgm:spPr/>
    </dgm:pt>
    <dgm:pt modelId="{6FA67401-74C9-43AB-9682-8B5485CA2FF6}" type="pres">
      <dgm:prSet presAssocID="{9DD41AD0-F903-400E-B557-79AAC7B2E001}" presName="txNode" presStyleLbl="fgAcc1" presStyleIdx="4" presStyleCnt="6" custScaleY="172416" custLinFactNeighborX="-8352" custLinFactNeighborY="88306">
        <dgm:presLayoutVars>
          <dgm:bulletEnabled val="1"/>
        </dgm:presLayoutVars>
      </dgm:prSet>
      <dgm:spPr/>
      <dgm:t>
        <a:bodyPr/>
        <a:lstStyle/>
        <a:p>
          <a:endParaRPr lang="en-US"/>
        </a:p>
      </dgm:t>
    </dgm:pt>
    <dgm:pt modelId="{2E93EC48-D9AD-4E8B-91EE-28E6B7881213}" type="pres">
      <dgm:prSet presAssocID="{40353BBA-5C41-4B85-B49A-A112A7D56F68}" presName="compositeSpace" presStyleCnt="0"/>
      <dgm:spPr/>
    </dgm:pt>
    <dgm:pt modelId="{832D6CC4-2874-4267-828C-560D635FD679}" type="pres">
      <dgm:prSet presAssocID="{EFD9C5E1-A3D8-42FA-A50C-23FE73F678CB}" presName="composite" presStyleCnt="0"/>
      <dgm:spPr/>
    </dgm:pt>
    <dgm:pt modelId="{8D95A092-7ECB-4E98-A18F-AC3F7E59C623}" type="pres">
      <dgm:prSet presAssocID="{EFD9C5E1-A3D8-42FA-A50C-23FE73F678CB}" presName="bgChev" presStyleLbl="node1" presStyleIdx="5" presStyleCnt="6"/>
      <dgm:spPr/>
    </dgm:pt>
    <dgm:pt modelId="{04EC2FEB-3AD4-404A-93C0-824871A11502}" type="pres">
      <dgm:prSet presAssocID="{EFD9C5E1-A3D8-42FA-A50C-23FE73F678CB}" presName="txNode" presStyleLbl="fgAcc1" presStyleIdx="5" presStyleCnt="6" custScaleY="173055" custLinFactNeighborX="-1392" custLinFactNeighborY="88307">
        <dgm:presLayoutVars>
          <dgm:bulletEnabled val="1"/>
        </dgm:presLayoutVars>
      </dgm:prSet>
      <dgm:spPr/>
      <dgm:t>
        <a:bodyPr/>
        <a:lstStyle/>
        <a:p>
          <a:endParaRPr lang="en-US"/>
        </a:p>
      </dgm:t>
    </dgm:pt>
  </dgm:ptLst>
  <dgm:cxnLst>
    <dgm:cxn modelId="{CA70A21E-4F09-4EB1-AD78-5C8E2C14A0DD}" srcId="{792E32DD-C899-4750-85B2-29284AEEAC58}" destId="{8ED4FCB7-A1C5-4B01-ACBE-CBD0CA9AAB15}" srcOrd="0" destOrd="0" parTransId="{8D706497-6F22-4A56-8C2F-5672B5FD81B1}" sibTransId="{6F67B0DE-8E6E-4B2E-8871-F93A754EFFE6}"/>
    <dgm:cxn modelId="{2E8581E5-FBA8-454D-82F0-C69AE558C9AC}" type="presOf" srcId="{54B8A2A3-2DEC-4C60-A397-96198BB1DC8B}" destId="{95ACCFA9-609C-4457-9319-A9290104CC85}" srcOrd="0" destOrd="0" presId="urn:microsoft.com/office/officeart/2005/8/layout/chevronAccent+Icon"/>
    <dgm:cxn modelId="{711662F4-3D47-4C1D-AE5D-8E083ED05253}" type="presOf" srcId="{EFD9C5E1-A3D8-42FA-A50C-23FE73F678CB}" destId="{04EC2FEB-3AD4-404A-93C0-824871A11502}" srcOrd="0" destOrd="0" presId="urn:microsoft.com/office/officeart/2005/8/layout/chevronAccent+Icon"/>
    <dgm:cxn modelId="{5E09DAB0-BE2B-49F1-8047-6F18AAD41A93}" type="presOf" srcId="{5EA02797-54FE-4999-8371-2A82F235A593}" destId="{3917BC0D-B407-46D6-A5AE-067E950F8092}" srcOrd="0" destOrd="0" presId="urn:microsoft.com/office/officeart/2005/8/layout/chevronAccent+Icon"/>
    <dgm:cxn modelId="{D81004E1-E011-4B19-BF11-0928DE6F4328}" srcId="{792E32DD-C899-4750-85B2-29284AEEAC58}" destId="{5EA02797-54FE-4999-8371-2A82F235A593}" srcOrd="1" destOrd="0" parTransId="{F503F757-4745-4949-A80C-AD3DC25D0F49}" sibTransId="{4AF95A86-BFFF-4023-984D-5E3011435B04}"/>
    <dgm:cxn modelId="{0A44F9C5-93B3-43EC-A1BA-E3569958B147}" srcId="{792E32DD-C899-4750-85B2-29284AEEAC58}" destId="{BB727CC8-5E24-41EE-93EB-26E7F4909146}" srcOrd="2" destOrd="0" parTransId="{95BEBDF2-5D36-4818-9D80-84BB1DEFDD35}" sibTransId="{E04ACFC0-156B-4182-A5EA-F31E813CAE1C}"/>
    <dgm:cxn modelId="{7759C00D-2828-4A35-819C-2085739F71CA}" srcId="{792E32DD-C899-4750-85B2-29284AEEAC58}" destId="{EFD9C5E1-A3D8-42FA-A50C-23FE73F678CB}" srcOrd="5" destOrd="0" parTransId="{00D2860E-A1A8-447A-B6BC-04CE15FF58F6}" sibTransId="{B62CCB61-63F0-4CF4-AFE3-239355D17F07}"/>
    <dgm:cxn modelId="{377A9390-8DF5-4735-99A4-5092A0725D18}" srcId="{792E32DD-C899-4750-85B2-29284AEEAC58}" destId="{54B8A2A3-2DEC-4C60-A397-96198BB1DC8B}" srcOrd="3" destOrd="0" parTransId="{62F24AA2-4E6F-43A5-A4B1-AC5122CA72AE}" sibTransId="{E6612782-A239-4BC2-A36F-16775A172F0C}"/>
    <dgm:cxn modelId="{236ED651-FBD4-4532-9B44-AAF7837EA401}" type="presOf" srcId="{BB727CC8-5E24-41EE-93EB-26E7F4909146}" destId="{9A4A7FF6-996F-4CEE-8BB2-05DF2847E619}" srcOrd="0" destOrd="0" presId="urn:microsoft.com/office/officeart/2005/8/layout/chevronAccent+Icon"/>
    <dgm:cxn modelId="{9D8D7AED-0E9F-4DA1-B4F2-D0EC58147CDF}" type="presOf" srcId="{9DD41AD0-F903-400E-B557-79AAC7B2E001}" destId="{6FA67401-74C9-43AB-9682-8B5485CA2FF6}" srcOrd="0" destOrd="0" presId="urn:microsoft.com/office/officeart/2005/8/layout/chevronAccent+Icon"/>
    <dgm:cxn modelId="{D36FA38E-5E59-4E3C-9CC3-23ECA058B3BD}" type="presOf" srcId="{792E32DD-C899-4750-85B2-29284AEEAC58}" destId="{B384670F-F151-4C1D-8321-501CD813CC33}" srcOrd="0" destOrd="0" presId="urn:microsoft.com/office/officeart/2005/8/layout/chevronAccent+Icon"/>
    <dgm:cxn modelId="{DC7B5CC6-DB4E-4B58-92B2-17828BEB9CA0}" srcId="{792E32DD-C899-4750-85B2-29284AEEAC58}" destId="{9DD41AD0-F903-400E-B557-79AAC7B2E001}" srcOrd="4" destOrd="0" parTransId="{B5ED212B-CAE3-4F80-B36D-5CFBA75E4E3A}" sibTransId="{40353BBA-5C41-4B85-B49A-A112A7D56F68}"/>
    <dgm:cxn modelId="{E3AA3CDD-EE40-4CCD-8A43-B8E20580214D}" type="presOf" srcId="{8ED4FCB7-A1C5-4B01-ACBE-CBD0CA9AAB15}" destId="{46AC47D0-59BC-4250-A379-8B8DF49B9EB1}" srcOrd="0" destOrd="0" presId="urn:microsoft.com/office/officeart/2005/8/layout/chevronAccent+Icon"/>
    <dgm:cxn modelId="{FBC5C44C-6861-446E-B8F6-EFD9BA488062}" type="presParOf" srcId="{B384670F-F151-4C1D-8321-501CD813CC33}" destId="{50A2A89A-1813-475C-96F9-2C26F3DB03D1}" srcOrd="0" destOrd="0" presId="urn:microsoft.com/office/officeart/2005/8/layout/chevronAccent+Icon"/>
    <dgm:cxn modelId="{20EAE109-4361-4E82-8F25-368FE0AF69E7}" type="presParOf" srcId="{50A2A89A-1813-475C-96F9-2C26F3DB03D1}" destId="{DF7DD698-3F79-4219-A25A-2857E53A533C}" srcOrd="0" destOrd="0" presId="urn:microsoft.com/office/officeart/2005/8/layout/chevronAccent+Icon"/>
    <dgm:cxn modelId="{42ED5612-6C8C-495D-9182-BCE358CCE8D6}" type="presParOf" srcId="{50A2A89A-1813-475C-96F9-2C26F3DB03D1}" destId="{46AC47D0-59BC-4250-A379-8B8DF49B9EB1}" srcOrd="1" destOrd="0" presId="urn:microsoft.com/office/officeart/2005/8/layout/chevronAccent+Icon"/>
    <dgm:cxn modelId="{FF3260DB-AADD-4CFA-A113-8AEB8836AB58}" type="presParOf" srcId="{B384670F-F151-4C1D-8321-501CD813CC33}" destId="{B5145813-C936-4A21-B400-BEEB95E2D9B4}" srcOrd="1" destOrd="0" presId="urn:microsoft.com/office/officeart/2005/8/layout/chevronAccent+Icon"/>
    <dgm:cxn modelId="{195FF496-DA79-48AF-ACDE-CC2175C51995}" type="presParOf" srcId="{B384670F-F151-4C1D-8321-501CD813CC33}" destId="{9944C369-5C3B-49F5-93D4-AD2410F1216C}" srcOrd="2" destOrd="0" presId="urn:microsoft.com/office/officeart/2005/8/layout/chevronAccent+Icon"/>
    <dgm:cxn modelId="{1CE81807-1298-4388-ADC9-2813D126AAD6}" type="presParOf" srcId="{9944C369-5C3B-49F5-93D4-AD2410F1216C}" destId="{C8FA4B8D-8C44-4368-949B-BBED1EC275FB}" srcOrd="0" destOrd="0" presId="urn:microsoft.com/office/officeart/2005/8/layout/chevronAccent+Icon"/>
    <dgm:cxn modelId="{54856B65-CDA7-4DC0-B3B6-29F9930D3FFA}" type="presParOf" srcId="{9944C369-5C3B-49F5-93D4-AD2410F1216C}" destId="{3917BC0D-B407-46D6-A5AE-067E950F8092}" srcOrd="1" destOrd="0" presId="urn:microsoft.com/office/officeart/2005/8/layout/chevronAccent+Icon"/>
    <dgm:cxn modelId="{1746799E-C6B5-43D5-80A4-829FC59FFBED}" type="presParOf" srcId="{B384670F-F151-4C1D-8321-501CD813CC33}" destId="{88912556-9A51-4775-92E7-E25FE9A2C448}" srcOrd="3" destOrd="0" presId="urn:microsoft.com/office/officeart/2005/8/layout/chevronAccent+Icon"/>
    <dgm:cxn modelId="{1BE61D6F-DC29-4437-896A-DE9DE8274837}" type="presParOf" srcId="{B384670F-F151-4C1D-8321-501CD813CC33}" destId="{CCB5B800-E83D-4156-8068-C7962F84CD50}" srcOrd="4" destOrd="0" presId="urn:microsoft.com/office/officeart/2005/8/layout/chevronAccent+Icon"/>
    <dgm:cxn modelId="{BF820E84-49F0-4952-A34E-C6A5128E4369}" type="presParOf" srcId="{CCB5B800-E83D-4156-8068-C7962F84CD50}" destId="{D001E47F-B5FE-4FFD-979A-4D3E97997602}" srcOrd="0" destOrd="0" presId="urn:microsoft.com/office/officeart/2005/8/layout/chevronAccent+Icon"/>
    <dgm:cxn modelId="{0EFF3AFA-0E8C-44E0-A25F-918FE58171C3}" type="presParOf" srcId="{CCB5B800-E83D-4156-8068-C7962F84CD50}" destId="{9A4A7FF6-996F-4CEE-8BB2-05DF2847E619}" srcOrd="1" destOrd="0" presId="urn:microsoft.com/office/officeart/2005/8/layout/chevronAccent+Icon"/>
    <dgm:cxn modelId="{E29E1D62-E266-4DB7-ADF6-C7A918F8D215}" type="presParOf" srcId="{B384670F-F151-4C1D-8321-501CD813CC33}" destId="{E9D012B4-BE50-4849-8B1E-4C6864AEF9A3}" srcOrd="5" destOrd="0" presId="urn:microsoft.com/office/officeart/2005/8/layout/chevronAccent+Icon"/>
    <dgm:cxn modelId="{0E9A378A-82CB-45AD-B84D-FCF254963A4A}" type="presParOf" srcId="{B384670F-F151-4C1D-8321-501CD813CC33}" destId="{BB74365B-E35B-4567-88FC-9792327B6F73}" srcOrd="6" destOrd="0" presId="urn:microsoft.com/office/officeart/2005/8/layout/chevronAccent+Icon"/>
    <dgm:cxn modelId="{ED74F5FC-C75E-4907-9F34-4D09D2E0B994}" type="presParOf" srcId="{BB74365B-E35B-4567-88FC-9792327B6F73}" destId="{A508490D-C7A4-4E28-AD55-768C7C6EDB00}" srcOrd="0" destOrd="0" presId="urn:microsoft.com/office/officeart/2005/8/layout/chevronAccent+Icon"/>
    <dgm:cxn modelId="{B668F5F0-B4AF-4A11-ABE3-BFB426B24CFA}" type="presParOf" srcId="{BB74365B-E35B-4567-88FC-9792327B6F73}" destId="{95ACCFA9-609C-4457-9319-A9290104CC85}" srcOrd="1" destOrd="0" presId="urn:microsoft.com/office/officeart/2005/8/layout/chevronAccent+Icon"/>
    <dgm:cxn modelId="{3965C168-AC2C-4E0B-B1E8-88EB6F91832D}" type="presParOf" srcId="{B384670F-F151-4C1D-8321-501CD813CC33}" destId="{6503A92A-58FC-4883-9FFF-801F7A94C9B5}" srcOrd="7" destOrd="0" presId="urn:microsoft.com/office/officeart/2005/8/layout/chevronAccent+Icon"/>
    <dgm:cxn modelId="{15B9247C-5E53-4283-9E46-0D5D3675BDA0}" type="presParOf" srcId="{B384670F-F151-4C1D-8321-501CD813CC33}" destId="{29A11807-4603-4040-A7C1-DC57FC84F8D2}" srcOrd="8" destOrd="0" presId="urn:microsoft.com/office/officeart/2005/8/layout/chevronAccent+Icon"/>
    <dgm:cxn modelId="{56FAF6C8-2FD0-4694-AF58-2D8811A63C08}" type="presParOf" srcId="{29A11807-4603-4040-A7C1-DC57FC84F8D2}" destId="{CA9BC133-7115-45A9-9551-EB8724948628}" srcOrd="0" destOrd="0" presId="urn:microsoft.com/office/officeart/2005/8/layout/chevronAccent+Icon"/>
    <dgm:cxn modelId="{E0018D2A-BEAF-4053-9378-79411514F6A8}" type="presParOf" srcId="{29A11807-4603-4040-A7C1-DC57FC84F8D2}" destId="{6FA67401-74C9-43AB-9682-8B5485CA2FF6}" srcOrd="1" destOrd="0" presId="urn:microsoft.com/office/officeart/2005/8/layout/chevronAccent+Icon"/>
    <dgm:cxn modelId="{30472EA7-0AF4-4A0C-8AB3-CB6A7ED02BC5}" type="presParOf" srcId="{B384670F-F151-4C1D-8321-501CD813CC33}" destId="{2E93EC48-D9AD-4E8B-91EE-28E6B7881213}" srcOrd="9" destOrd="0" presId="urn:microsoft.com/office/officeart/2005/8/layout/chevronAccent+Icon"/>
    <dgm:cxn modelId="{8B6093BF-71F1-423F-B252-03471F6B5225}" type="presParOf" srcId="{B384670F-F151-4C1D-8321-501CD813CC33}" destId="{832D6CC4-2874-4267-828C-560D635FD679}" srcOrd="10" destOrd="0" presId="urn:microsoft.com/office/officeart/2005/8/layout/chevronAccent+Icon"/>
    <dgm:cxn modelId="{ED329635-551E-4A05-A64E-E59B7F3DDEFD}" type="presParOf" srcId="{832D6CC4-2874-4267-828C-560D635FD679}" destId="{8D95A092-7ECB-4E98-A18F-AC3F7E59C623}" srcOrd="0" destOrd="0" presId="urn:microsoft.com/office/officeart/2005/8/layout/chevronAccent+Icon"/>
    <dgm:cxn modelId="{F090C7E3-A6BD-46BE-ACA3-C265ECA93A74}" type="presParOf" srcId="{832D6CC4-2874-4267-828C-560D635FD679}" destId="{04EC2FEB-3AD4-404A-93C0-824871A1150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DD698-3F79-4219-A25A-2857E53A533C}">
      <dsp:nvSpPr>
        <dsp:cNvPr id="0" name=""/>
        <dsp:cNvSpPr/>
      </dsp:nvSpPr>
      <dsp:spPr>
        <a:xfrm>
          <a:off x="6319" y="1447905"/>
          <a:ext cx="1691655" cy="652979"/>
        </a:xfrm>
        <a:prstGeom prst="chevron">
          <a:avLst>
            <a:gd name="adj" fmla="val 4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C47D0-59BC-4250-A379-8B8DF49B9EB1}">
      <dsp:nvSpPr>
        <dsp:cNvPr id="0" name=""/>
        <dsp:cNvSpPr/>
      </dsp:nvSpPr>
      <dsp:spPr>
        <a:xfrm>
          <a:off x="238587" y="1934998"/>
          <a:ext cx="1566317" cy="115457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Public Notice of IFB</a:t>
          </a:r>
        </a:p>
        <a:p>
          <a:pPr lvl="0" algn="ctr" defTabSz="622300">
            <a:lnSpc>
              <a:spcPct val="90000"/>
            </a:lnSpc>
            <a:spcBef>
              <a:spcPct val="0"/>
            </a:spcBef>
            <a:spcAft>
              <a:spcPct val="35000"/>
            </a:spcAft>
          </a:pPr>
          <a:r>
            <a:rPr lang="en-US" sz="1400" b="1" kern="1200" dirty="0" smtClean="0"/>
            <a:t>Sept 21, 2018</a:t>
          </a:r>
          <a:endParaRPr lang="en-US" sz="1400" b="1" kern="1200" dirty="0"/>
        </a:p>
      </dsp:txBody>
      <dsp:txXfrm>
        <a:off x="272403" y="1968814"/>
        <a:ext cx="1498685" cy="1086946"/>
      </dsp:txXfrm>
    </dsp:sp>
    <dsp:sp modelId="{C8FA4B8D-8C44-4368-949B-BBED1EC275FB}">
      <dsp:nvSpPr>
        <dsp:cNvPr id="0" name=""/>
        <dsp:cNvSpPr/>
      </dsp:nvSpPr>
      <dsp:spPr>
        <a:xfrm>
          <a:off x="2007470" y="1447905"/>
          <a:ext cx="1691655" cy="652979"/>
        </a:xfrm>
        <a:prstGeom prst="chevron">
          <a:avLst>
            <a:gd name="adj" fmla="val 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7BC0D-B407-46D6-A5AE-067E950F8092}">
      <dsp:nvSpPr>
        <dsp:cNvPr id="0" name=""/>
        <dsp:cNvSpPr/>
      </dsp:nvSpPr>
      <dsp:spPr>
        <a:xfrm>
          <a:off x="2258308" y="1952315"/>
          <a:ext cx="1570917" cy="109923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Deadline: Receipt of Written Questions</a:t>
          </a:r>
        </a:p>
        <a:p>
          <a:pPr lvl="0" algn="ctr" defTabSz="622300">
            <a:lnSpc>
              <a:spcPct val="90000"/>
            </a:lnSpc>
            <a:spcBef>
              <a:spcPct val="0"/>
            </a:spcBef>
            <a:spcAft>
              <a:spcPct val="35000"/>
            </a:spcAft>
          </a:pPr>
          <a:r>
            <a:rPr lang="en-US" sz="1400" b="1" kern="1200" dirty="0" smtClean="0"/>
            <a:t>Sept 28, 2018</a:t>
          </a:r>
          <a:endParaRPr lang="en-US" sz="1400" b="1" kern="1200" dirty="0"/>
        </a:p>
      </dsp:txBody>
      <dsp:txXfrm>
        <a:off x="2290503" y="1984510"/>
        <a:ext cx="1506527" cy="1034841"/>
      </dsp:txXfrm>
    </dsp:sp>
    <dsp:sp modelId="{D001E47F-B5FE-4FFD-979A-4D3E97997602}">
      <dsp:nvSpPr>
        <dsp:cNvPr id="0" name=""/>
        <dsp:cNvSpPr/>
      </dsp:nvSpPr>
      <dsp:spPr>
        <a:xfrm>
          <a:off x="4010921" y="1447905"/>
          <a:ext cx="1691655" cy="652979"/>
        </a:xfrm>
        <a:prstGeom prst="chevron">
          <a:avLst>
            <a:gd name="adj" fmla="val 4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4A7FF6-996F-4CEE-8BB2-05DF2847E619}">
      <dsp:nvSpPr>
        <dsp:cNvPr id="0" name=""/>
        <dsp:cNvSpPr/>
      </dsp:nvSpPr>
      <dsp:spPr>
        <a:xfrm>
          <a:off x="4335156" y="1893791"/>
          <a:ext cx="1531719" cy="113675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Response to Written Questions</a:t>
          </a:r>
        </a:p>
        <a:p>
          <a:pPr lvl="0" algn="ctr" defTabSz="622300">
            <a:lnSpc>
              <a:spcPct val="90000"/>
            </a:lnSpc>
            <a:spcBef>
              <a:spcPct val="0"/>
            </a:spcBef>
            <a:spcAft>
              <a:spcPct val="35000"/>
            </a:spcAft>
          </a:pPr>
          <a:r>
            <a:rPr lang="en-US" sz="1400" b="1" kern="1200" dirty="0" smtClean="0"/>
            <a:t>Oct 5, 2018</a:t>
          </a:r>
        </a:p>
      </dsp:txBody>
      <dsp:txXfrm>
        <a:off x="4368451" y="1927086"/>
        <a:ext cx="1465129" cy="1070168"/>
      </dsp:txXfrm>
    </dsp:sp>
    <dsp:sp modelId="{A508490D-C7A4-4E28-AD55-768C7C6EDB00}">
      <dsp:nvSpPr>
        <dsp:cNvPr id="0" name=""/>
        <dsp:cNvSpPr/>
      </dsp:nvSpPr>
      <dsp:spPr>
        <a:xfrm>
          <a:off x="5994773" y="1447905"/>
          <a:ext cx="1691655" cy="652979"/>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CCFA9-609C-4457-9319-A9290104CC85}">
      <dsp:nvSpPr>
        <dsp:cNvPr id="0" name=""/>
        <dsp:cNvSpPr/>
      </dsp:nvSpPr>
      <dsp:spPr>
        <a:xfrm>
          <a:off x="6331336" y="1959191"/>
          <a:ext cx="1518233" cy="110677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Date &amp; Time of Opening Bids</a:t>
          </a:r>
        </a:p>
        <a:p>
          <a:pPr lvl="0" algn="ctr" defTabSz="622300">
            <a:lnSpc>
              <a:spcPct val="90000"/>
            </a:lnSpc>
            <a:spcBef>
              <a:spcPct val="0"/>
            </a:spcBef>
            <a:spcAft>
              <a:spcPct val="35000"/>
            </a:spcAft>
          </a:pPr>
          <a:r>
            <a:rPr lang="en-US" sz="1400" b="1" kern="1200" dirty="0" smtClean="0"/>
            <a:t>Oct 15, 2018</a:t>
          </a:r>
        </a:p>
      </dsp:txBody>
      <dsp:txXfrm>
        <a:off x="6363752" y="1991607"/>
        <a:ext cx="1453401" cy="1041947"/>
      </dsp:txXfrm>
    </dsp:sp>
    <dsp:sp modelId="{CA9BC133-7115-45A9-9551-EB8724948628}">
      <dsp:nvSpPr>
        <dsp:cNvPr id="0" name=""/>
        <dsp:cNvSpPr/>
      </dsp:nvSpPr>
      <dsp:spPr>
        <a:xfrm>
          <a:off x="7971882" y="1447905"/>
          <a:ext cx="1691655" cy="652979"/>
        </a:xfrm>
        <a:prstGeom prst="chevron">
          <a:avLst>
            <a:gd name="adj" fmla="val 4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67401-74C9-43AB-9682-8B5485CA2FF6}">
      <dsp:nvSpPr>
        <dsp:cNvPr id="0" name=""/>
        <dsp:cNvSpPr/>
      </dsp:nvSpPr>
      <dsp:spPr>
        <a:xfrm>
          <a:off x="8303681" y="1951339"/>
          <a:ext cx="1428509" cy="112584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Intent to Award</a:t>
          </a:r>
        </a:p>
        <a:p>
          <a:pPr lvl="0" algn="ctr" defTabSz="622300">
            <a:lnSpc>
              <a:spcPct val="90000"/>
            </a:lnSpc>
            <a:spcBef>
              <a:spcPct val="0"/>
            </a:spcBef>
            <a:spcAft>
              <a:spcPct val="35000"/>
            </a:spcAft>
          </a:pPr>
          <a:r>
            <a:rPr lang="en-US" sz="1400" b="1" kern="1200" dirty="0" smtClean="0"/>
            <a:t>Oct 22, 2018</a:t>
          </a:r>
        </a:p>
      </dsp:txBody>
      <dsp:txXfrm>
        <a:off x="8336656" y="1984314"/>
        <a:ext cx="1362559" cy="1059890"/>
      </dsp:txXfrm>
    </dsp:sp>
    <dsp:sp modelId="{8D95A092-7ECB-4E98-A18F-AC3F7E59C623}">
      <dsp:nvSpPr>
        <dsp:cNvPr id="0" name=""/>
        <dsp:cNvSpPr/>
      </dsp:nvSpPr>
      <dsp:spPr>
        <a:xfrm>
          <a:off x="9904128" y="1447905"/>
          <a:ext cx="1691655" cy="652979"/>
        </a:xfrm>
        <a:prstGeom prst="chevron">
          <a:avLst>
            <a:gd name="adj" fmla="val 4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EC2FEB-3AD4-404A-93C0-824871A11502}">
      <dsp:nvSpPr>
        <dsp:cNvPr id="0" name=""/>
        <dsp:cNvSpPr/>
      </dsp:nvSpPr>
      <dsp:spPr>
        <a:xfrm>
          <a:off x="10335352" y="1949259"/>
          <a:ext cx="1428509" cy="113001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Contract Start</a:t>
          </a:r>
        </a:p>
        <a:p>
          <a:pPr lvl="0" algn="ctr" defTabSz="622300">
            <a:lnSpc>
              <a:spcPct val="90000"/>
            </a:lnSpc>
            <a:spcBef>
              <a:spcPct val="0"/>
            </a:spcBef>
            <a:spcAft>
              <a:spcPct val="35000"/>
            </a:spcAft>
          </a:pPr>
          <a:r>
            <a:rPr lang="en-US" sz="1400" b="1" kern="1200" dirty="0" smtClean="0"/>
            <a:t>Jan 1, 2019</a:t>
          </a:r>
        </a:p>
      </dsp:txBody>
      <dsp:txXfrm>
        <a:off x="10368449" y="1982356"/>
        <a:ext cx="1362315" cy="10638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9/24/2018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9/24/2018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9/24/2018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9/24/2018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9/24/2018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9/24/2018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9/24/2018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5833" y="2898846"/>
            <a:ext cx="2121386" cy="12413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10412" y="1042141"/>
            <a:ext cx="10250424" cy="1825096"/>
          </a:xfrm>
          <a:effectLst>
            <a:outerShdw blurRad="50800" dist="38100" dir="2700000" algn="tl" rotWithShape="0">
              <a:prstClr val="black">
                <a:alpha val="40000"/>
              </a:prstClr>
            </a:outerShdw>
          </a:effectLst>
        </p:spPr>
        <p:txBody>
          <a:bodyPr>
            <a:normAutofit fontScale="90000"/>
          </a:bodyPr>
          <a:lstStyle/>
          <a:p>
            <a:pPr algn="ctr"/>
            <a:r>
              <a:rPr lang="en-US" b="1" dirty="0" smtClean="0"/>
              <a:t>Request for Qualification:</a:t>
            </a:r>
            <a:r>
              <a:rPr lang="en-US" dirty="0" smtClean="0"/>
              <a:t> </a:t>
            </a:r>
            <a:r>
              <a:rPr lang="en-US" dirty="0"/>
              <a:t>Counseling Services </a:t>
            </a:r>
          </a:p>
        </p:txBody>
      </p:sp>
      <p:sp>
        <p:nvSpPr>
          <p:cNvPr id="3" name="Subtitle 2"/>
          <p:cNvSpPr>
            <a:spLocks noGrp="1"/>
          </p:cNvSpPr>
          <p:nvPr>
            <p:ph type="subTitle" idx="1"/>
          </p:nvPr>
        </p:nvSpPr>
        <p:spPr>
          <a:xfrm>
            <a:off x="1371600" y="3037236"/>
            <a:ext cx="9528048" cy="440945"/>
          </a:xfrm>
        </p:spPr>
        <p:txBody>
          <a:bodyPr/>
          <a:lstStyle/>
          <a:p>
            <a:pPr algn="ctr"/>
            <a:r>
              <a:rPr lang="en-US" dirty="0" smtClean="0"/>
              <a:t>Presented by: Sarah Linam, Chief Procurement Officer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131" y="3649750"/>
            <a:ext cx="2959614" cy="435865"/>
          </a:xfrm>
          <a:prstGeom prst="rect">
            <a:avLst/>
          </a:prstGeom>
        </p:spPr>
      </p:pic>
      <p:pic>
        <p:nvPicPr>
          <p:cNvPr id="7" name="Picture Placeholder 5"/>
          <p:cNvPicPr>
            <a:picLocks noChangeAspect="1"/>
          </p:cNvPicPr>
          <p:nvPr/>
        </p:nvPicPr>
        <p:blipFill>
          <a:blip r:embed="rId4">
            <a:extLst>
              <a:ext uri="{28A0092B-C50C-407E-A947-70E740481C1C}">
                <a14:useLocalDpi xmlns:a14="http://schemas.microsoft.com/office/drawing/2010/main" val="0"/>
              </a:ext>
            </a:extLst>
          </a:blip>
          <a:srcRect l="10702" r="10702"/>
          <a:stretch>
            <a:fillRect/>
          </a:stretch>
        </p:blipFill>
        <p:spPr>
          <a:xfrm>
            <a:off x="2709386" y="4647693"/>
            <a:ext cx="1694979" cy="2013888"/>
          </a:xfrm>
          <a:prstGeom prst="rect">
            <a:avLst/>
          </a:prstGeom>
          <a:solidFill>
            <a:srgbClr val="3E3E3E"/>
          </a:solidFill>
        </p:spPr>
      </p:pic>
      <p:pic>
        <p:nvPicPr>
          <p:cNvPr id="1028" name="Picture 4"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633" y="4512540"/>
            <a:ext cx="3898586" cy="20402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733" y="4318000"/>
            <a:ext cx="2664289" cy="1737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533" y="2898846"/>
            <a:ext cx="1604133" cy="15781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5624" y="4974921"/>
            <a:ext cx="2039146" cy="13594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4929" y="5384792"/>
            <a:ext cx="2031569" cy="134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187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56" y="1416818"/>
            <a:ext cx="11656088" cy="777742"/>
          </a:xfrm>
          <a:effectLst/>
        </p:spPr>
        <p:txBody>
          <a:bodyPr>
            <a:normAutofit/>
          </a:bodyPr>
          <a:lstStyle/>
          <a:p>
            <a:pPr algn="ctr"/>
            <a:r>
              <a:rPr lang="en-US" sz="3800" b="1" dirty="0" smtClean="0">
                <a:effectLst>
                  <a:outerShdw blurRad="50800" dist="38100" dir="18900000" algn="bl" rotWithShape="0">
                    <a:prstClr val="black">
                      <a:alpha val="40000"/>
                    </a:prstClr>
                  </a:outerShdw>
                </a:effectLst>
              </a:rPr>
              <a:t>Upcoming Counseling Needs</a:t>
            </a:r>
            <a:endParaRPr lang="en-US" sz="3800" b="1" dirty="0">
              <a:effectLst>
                <a:outerShdw blurRad="50800" dist="38100" dir="18900000" algn="bl" rotWithShape="0">
                  <a:prstClr val="black">
                    <a:alpha val="40000"/>
                  </a:prstClr>
                </a:outerShdw>
              </a:effectLst>
            </a:endParaRPr>
          </a:p>
        </p:txBody>
      </p:sp>
      <p:sp>
        <p:nvSpPr>
          <p:cNvPr id="3" name="Content Placeholder 2"/>
          <p:cNvSpPr>
            <a:spLocks noGrp="1"/>
          </p:cNvSpPr>
          <p:nvPr>
            <p:ph idx="1"/>
          </p:nvPr>
        </p:nvSpPr>
        <p:spPr/>
        <p:txBody>
          <a:bodyPr>
            <a:noAutofit/>
          </a:bodyPr>
          <a:lstStyle/>
          <a:p>
            <a:pPr marL="0" indent="0">
              <a:buNone/>
            </a:pPr>
            <a:r>
              <a:rPr lang="en-US" sz="2800" dirty="0" smtClean="0"/>
              <a:t>A Therapeutic Counseling contract for January 1-June 30, 2019, with an option for DHS to extend another six (6) years.  </a:t>
            </a:r>
          </a:p>
          <a:p>
            <a:pPr marL="0" indent="0">
              <a:buNone/>
            </a:pPr>
            <a:r>
              <a:rPr lang="en-US" sz="2800" b="1" dirty="0" smtClean="0"/>
              <a:t>Minimum Qualifications:</a:t>
            </a:r>
          </a:p>
          <a:p>
            <a:r>
              <a:rPr lang="en-US" sz="2800" dirty="0" smtClean="0"/>
              <a:t>Two (2) years’ experience providing counseling services in individual, family and/or group therapy and three (3) letters of recommendation per selected expertise</a:t>
            </a:r>
            <a:endParaRPr lang="en-US" sz="2800" dirty="0"/>
          </a:p>
          <a:p>
            <a:r>
              <a:rPr lang="en-US" sz="2800" dirty="0" smtClean="0"/>
              <a:t>Enrolled as a behavioral service provider in the Arkansas Medicaid Program</a:t>
            </a:r>
          </a:p>
        </p:txBody>
      </p:sp>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51377">
            <a:off x="8681489" y="-65178"/>
            <a:ext cx="3340126" cy="224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0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3045"/>
            <a:ext cx="11656088" cy="777742"/>
          </a:xfrm>
          <a:effectLst/>
        </p:spPr>
        <p:txBody>
          <a:bodyPr>
            <a:normAutofit/>
          </a:bodyPr>
          <a:lstStyle/>
          <a:p>
            <a:pPr algn="ctr"/>
            <a:r>
              <a:rPr lang="en-US" sz="3800" b="1" dirty="0" smtClean="0">
                <a:effectLst>
                  <a:outerShdw blurRad="50800" dist="38100" dir="18900000" algn="bl" rotWithShape="0">
                    <a:prstClr val="black">
                      <a:alpha val="40000"/>
                    </a:prstClr>
                  </a:outerShdw>
                </a:effectLst>
              </a:rPr>
              <a:t>Specialty Services</a:t>
            </a:r>
            <a:endParaRPr lang="en-US" sz="3800" b="1" dirty="0">
              <a:effectLst>
                <a:outerShdw blurRad="50800" dist="38100" dir="18900000" algn="bl"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2139090"/>
              </p:ext>
            </p:extLst>
          </p:nvPr>
        </p:nvGraphicFramePr>
        <p:xfrm>
          <a:off x="1698171" y="1410787"/>
          <a:ext cx="10068449" cy="5681485"/>
        </p:xfrm>
        <a:graphic>
          <a:graphicData uri="http://schemas.openxmlformats.org/drawingml/2006/table">
            <a:tbl>
              <a:tblPr firstRow="1" bandRow="1">
                <a:tableStyleId>{2D5ABB26-0587-4C30-8999-92F81FD0307C}</a:tableStyleId>
              </a:tblPr>
              <a:tblGrid>
                <a:gridCol w="10068449">
                  <a:extLst>
                    <a:ext uri="{9D8B030D-6E8A-4147-A177-3AD203B41FA5}">
                      <a16:colId xmlns:a16="http://schemas.microsoft.com/office/drawing/2014/main" val="3938221296"/>
                    </a:ext>
                  </a:extLst>
                </a:gridCol>
              </a:tblGrid>
              <a:tr h="4840211">
                <a:tc>
                  <a:txBody>
                    <a:bodyPr/>
                    <a:lstStyle/>
                    <a:p>
                      <a:pPr marL="342900" indent="-342900">
                        <a:buFont typeface="Arial" panose="020B0604020202020204" pitchFamily="34" charset="0"/>
                        <a:buChar char="•"/>
                      </a:pPr>
                      <a:r>
                        <a:rPr lang="en-US" sz="2800" dirty="0" smtClean="0"/>
                        <a:t>Trauma</a:t>
                      </a:r>
                      <a:r>
                        <a:rPr lang="en-US" sz="2800" baseline="0" dirty="0" smtClean="0"/>
                        <a:t> Informed Care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Substance Use Disorder</a:t>
                      </a:r>
                    </a:p>
                    <a:p>
                      <a:pPr marL="342900" indent="-342900">
                        <a:buFont typeface="Arial" panose="020B0604020202020204" pitchFamily="34" charset="0"/>
                        <a:buChar char="•"/>
                      </a:pPr>
                      <a:r>
                        <a:rPr lang="en-US" sz="2800" dirty="0" smtClean="0"/>
                        <a:t>Motivational Interviewing</a:t>
                      </a:r>
                      <a:endParaRPr lang="en-US" sz="2800" b="0" dirty="0"/>
                    </a:p>
                    <a:p>
                      <a:pPr marL="342900" indent="-342900">
                        <a:buFont typeface="Arial" panose="020B0604020202020204" pitchFamily="34" charset="0"/>
                        <a:buChar char="•"/>
                      </a:pPr>
                      <a:r>
                        <a:rPr lang="en-US" sz="2800" dirty="0" smtClean="0"/>
                        <a:t>LBGTW</a:t>
                      </a:r>
                    </a:p>
                    <a:p>
                      <a:pPr marL="342900" indent="-342900">
                        <a:buFont typeface="Arial" panose="020B0604020202020204" pitchFamily="34" charset="0"/>
                        <a:buChar char="•"/>
                      </a:pPr>
                      <a:r>
                        <a:rPr lang="en-US" sz="2800" dirty="0" smtClean="0"/>
                        <a:t>Dialectic</a:t>
                      </a:r>
                      <a:r>
                        <a:rPr lang="en-US" sz="2800" baseline="0" dirty="0" smtClean="0"/>
                        <a:t> Behavior Therapy (DBT)</a:t>
                      </a:r>
                    </a:p>
                    <a:p>
                      <a:pPr marL="342900" indent="-342900">
                        <a:buFont typeface="Arial" panose="020B0604020202020204" pitchFamily="34" charset="0"/>
                        <a:buChar char="•"/>
                      </a:pPr>
                      <a:r>
                        <a:rPr lang="en-US" sz="2800" baseline="0" dirty="0" smtClean="0"/>
                        <a:t>Sexual Rehabilitation Therapy</a:t>
                      </a:r>
                      <a:endParaRPr lang="en-US" sz="2800" b="0" dirty="0"/>
                    </a:p>
                    <a:p>
                      <a:pPr marL="342900" indent="-342900">
                        <a:buFont typeface="Arial" panose="020B0604020202020204" pitchFamily="34" charset="0"/>
                        <a:buChar char="•"/>
                      </a:pPr>
                      <a:r>
                        <a:rPr lang="en-US" sz="2800" dirty="0" smtClean="0"/>
                        <a:t>Eye Movement Desensitization</a:t>
                      </a:r>
                      <a:r>
                        <a:rPr lang="en-US" sz="2800" baseline="0" dirty="0" smtClean="0"/>
                        <a:t> Reprocessing (EMDR)</a:t>
                      </a:r>
                      <a:endParaRPr lang="en-US" sz="2800" b="0" dirty="0"/>
                    </a:p>
                    <a:p>
                      <a:pPr marL="342900" indent="-342900">
                        <a:buFont typeface="Arial" panose="020B0604020202020204" pitchFamily="34" charset="0"/>
                        <a:buChar char="•"/>
                      </a:pPr>
                      <a:r>
                        <a:rPr lang="en-US" sz="2800" dirty="0" smtClean="0"/>
                        <a:t>Acceptance &amp; Commitment Therapy</a:t>
                      </a:r>
                      <a:r>
                        <a:rPr lang="en-US" sz="2800" baseline="0" dirty="0" smtClean="0"/>
                        <a:t> (ACT)</a:t>
                      </a:r>
                      <a:endParaRPr lang="en-US" sz="2800" b="0" dirty="0"/>
                    </a:p>
                    <a:p>
                      <a:pPr marL="342900" indent="-342900">
                        <a:buFont typeface="Arial" panose="020B0604020202020204" pitchFamily="34" charset="0"/>
                        <a:buChar char="•"/>
                      </a:pPr>
                      <a:r>
                        <a:rPr lang="en-US" sz="2800" dirty="0" smtClean="0"/>
                        <a:t>Infant</a:t>
                      </a:r>
                      <a:r>
                        <a:rPr lang="en-US" sz="2800" baseline="0" dirty="0" smtClean="0"/>
                        <a:t> Mental Health: </a:t>
                      </a:r>
                    </a:p>
                    <a:p>
                      <a:pPr marL="800100" lvl="1" indent="-342900">
                        <a:buFont typeface="Wingdings" panose="05000000000000000000" pitchFamily="2" charset="2"/>
                        <a:buChar char="§"/>
                      </a:pPr>
                      <a:r>
                        <a:rPr lang="en-US" sz="2800" baseline="0" dirty="0" smtClean="0"/>
                        <a:t>  Parent-Child Interaction Therapy (PCIT)</a:t>
                      </a:r>
                    </a:p>
                    <a:p>
                      <a:pPr marL="800100" lvl="1" indent="-342900">
                        <a:buFont typeface="Wingdings" panose="05000000000000000000" pitchFamily="2" charset="2"/>
                        <a:buChar char="§"/>
                      </a:pPr>
                      <a:r>
                        <a:rPr lang="en-US" sz="2800" baseline="0" dirty="0" smtClean="0"/>
                        <a:t> Child-Parent Psychotherapy (CPP)</a:t>
                      </a:r>
                      <a:endParaRPr lang="en-US" sz="2800" b="0" dirty="0"/>
                    </a:p>
                  </a:txBody>
                  <a:tcPr/>
                </a:tc>
                <a:extLst>
                  <a:ext uri="{0D108BD9-81ED-4DB2-BD59-A6C34878D82A}">
                    <a16:rowId xmlns:a16="http://schemas.microsoft.com/office/drawing/2014/main" val="676696418"/>
                  </a:ext>
                </a:extLst>
              </a:tr>
              <a:tr h="420637">
                <a:tc>
                  <a:txBody>
                    <a:bodyPr/>
                    <a:lstStyle/>
                    <a:p>
                      <a:endParaRPr lang="en-US" dirty="0"/>
                    </a:p>
                  </a:txBody>
                  <a:tcPr/>
                </a:tc>
                <a:extLst>
                  <a:ext uri="{0D108BD9-81ED-4DB2-BD59-A6C34878D82A}">
                    <a16:rowId xmlns:a16="http://schemas.microsoft.com/office/drawing/2014/main" val="28309995"/>
                  </a:ext>
                </a:extLst>
              </a:tr>
              <a:tr h="420637">
                <a:tc>
                  <a:txBody>
                    <a:bodyPr/>
                    <a:lstStyle/>
                    <a:p>
                      <a:endParaRPr lang="en-US" dirty="0"/>
                    </a:p>
                  </a:txBody>
                  <a:tcPr/>
                </a:tc>
                <a:extLst>
                  <a:ext uri="{0D108BD9-81ED-4DB2-BD59-A6C34878D82A}">
                    <a16:rowId xmlns:a16="http://schemas.microsoft.com/office/drawing/2014/main" val="416410280"/>
                  </a:ext>
                </a:extLst>
              </a:tr>
            </a:tbl>
          </a:graphicData>
        </a:graphic>
      </p:graphicFrame>
      <p:pic>
        <p:nvPicPr>
          <p:cNvPr id="15362" name="Picture 2" descr="See the source image"/>
          <p:cNvPicPr>
            <a:picLocks noChangeAspect="1" noChangeArrowheads="1"/>
          </p:cNvPicPr>
          <p:nvPr/>
        </p:nvPicPr>
        <p:blipFill>
          <a:blip r:embed="rId2">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8651630" y="747273"/>
            <a:ext cx="2796512" cy="217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662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06" y="670353"/>
            <a:ext cx="11656088" cy="777742"/>
          </a:xfrm>
          <a:effectLst/>
        </p:spPr>
        <p:txBody>
          <a:bodyPr>
            <a:normAutofit/>
          </a:bodyPr>
          <a:lstStyle/>
          <a:p>
            <a:pPr algn="ctr"/>
            <a:r>
              <a:rPr lang="en-US" sz="3800" b="1" dirty="0" smtClean="0">
                <a:effectLst>
                  <a:outerShdw blurRad="50800" dist="38100" dir="18900000" algn="bl" rotWithShape="0">
                    <a:prstClr val="black">
                      <a:alpha val="40000"/>
                    </a:prstClr>
                  </a:outerShdw>
                </a:effectLst>
              </a:rPr>
              <a:t>Specialty POPULATIONS</a:t>
            </a:r>
            <a:endParaRPr lang="en-US" sz="3800" b="1" dirty="0">
              <a:effectLst>
                <a:outerShdw blurRad="50800" dist="38100" dir="18900000" algn="bl"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1596986"/>
              </p:ext>
            </p:extLst>
          </p:nvPr>
        </p:nvGraphicFramePr>
        <p:xfrm>
          <a:off x="673239" y="1199772"/>
          <a:ext cx="11153671" cy="6297194"/>
        </p:xfrm>
        <a:graphic>
          <a:graphicData uri="http://schemas.openxmlformats.org/drawingml/2006/table">
            <a:tbl>
              <a:tblPr firstRow="1" bandRow="1">
                <a:tableStyleId>{2D5ABB26-0587-4C30-8999-92F81FD0307C}</a:tableStyleId>
              </a:tblPr>
              <a:tblGrid>
                <a:gridCol w="11153671">
                  <a:extLst>
                    <a:ext uri="{9D8B030D-6E8A-4147-A177-3AD203B41FA5}">
                      <a16:colId xmlns:a16="http://schemas.microsoft.com/office/drawing/2014/main" val="3938221296"/>
                    </a:ext>
                  </a:extLst>
                </a:gridCol>
              </a:tblGrid>
              <a:tr h="4840211">
                <a:tc>
                  <a:txBody>
                    <a:bodyPr/>
                    <a:lstStyle/>
                    <a:p>
                      <a:pPr marL="342900" indent="-342900">
                        <a:buFont typeface="Arial" panose="020B0604020202020204" pitchFamily="34" charset="0"/>
                        <a:buChar char="•"/>
                      </a:pPr>
                      <a:r>
                        <a:rPr lang="en-US" sz="2200" dirty="0" smtClean="0"/>
                        <a:t>Under</a:t>
                      </a:r>
                      <a:r>
                        <a:rPr lang="en-US" sz="2200" baseline="0" dirty="0" smtClean="0"/>
                        <a:t> 4 years of age</a:t>
                      </a:r>
                    </a:p>
                    <a:p>
                      <a:pPr marL="342900" indent="-342900">
                        <a:buFont typeface="Arial" panose="020B0604020202020204" pitchFamily="34" charset="0"/>
                        <a:buChar char="•"/>
                      </a:pPr>
                      <a:r>
                        <a:rPr lang="en-US" sz="2200" b="0" baseline="0" dirty="0" smtClean="0"/>
                        <a:t>4-12 years of age</a:t>
                      </a:r>
                    </a:p>
                    <a:p>
                      <a:pPr marL="342900" indent="-342900">
                        <a:buFont typeface="Arial" panose="020B0604020202020204" pitchFamily="34" charset="0"/>
                        <a:buChar char="•"/>
                      </a:pPr>
                      <a:r>
                        <a:rPr lang="en-US" sz="2200" b="0" baseline="0" dirty="0" smtClean="0"/>
                        <a:t>12-18 years of age</a:t>
                      </a:r>
                    </a:p>
                    <a:p>
                      <a:pPr marL="342900" indent="-342900">
                        <a:buFont typeface="Arial" panose="020B0604020202020204" pitchFamily="34" charset="0"/>
                        <a:buChar char="•"/>
                      </a:pPr>
                      <a:r>
                        <a:rPr lang="en-US" sz="2200" b="0" baseline="0" dirty="0" smtClean="0"/>
                        <a:t>18-54 years of age</a:t>
                      </a:r>
                    </a:p>
                    <a:p>
                      <a:pPr marL="342900" indent="-342900">
                        <a:buFont typeface="Arial" panose="020B0604020202020204" pitchFamily="34" charset="0"/>
                        <a:buChar char="•"/>
                      </a:pPr>
                      <a:r>
                        <a:rPr lang="en-US" sz="2200" b="0" baseline="0" dirty="0" smtClean="0"/>
                        <a:t>55+ years of age</a:t>
                      </a:r>
                    </a:p>
                    <a:p>
                      <a:pPr marL="342900" indent="-342900">
                        <a:buFont typeface="Arial" panose="020B0604020202020204" pitchFamily="34" charset="0"/>
                        <a:buChar char="•"/>
                      </a:pPr>
                      <a:r>
                        <a:rPr lang="en-US" sz="2200" b="0" baseline="0" dirty="0" smtClean="0"/>
                        <a:t>Substance Use</a:t>
                      </a:r>
                    </a:p>
                    <a:p>
                      <a:pPr marL="342900" indent="-342900">
                        <a:buFont typeface="Arial" panose="020B0604020202020204" pitchFamily="34" charset="0"/>
                        <a:buChar char="•"/>
                      </a:pPr>
                      <a:r>
                        <a:rPr lang="en-US" sz="2200" b="0" baseline="0" dirty="0" smtClean="0"/>
                        <a:t>LGBTQ</a:t>
                      </a:r>
                    </a:p>
                    <a:p>
                      <a:pPr marL="342900" indent="-342900">
                        <a:buFont typeface="Arial" panose="020B0604020202020204" pitchFamily="34" charset="0"/>
                        <a:buChar char="•"/>
                      </a:pPr>
                      <a:r>
                        <a:rPr lang="en-US" sz="2200" b="0" baseline="0" dirty="0" smtClean="0"/>
                        <a:t>Personality Disorder</a:t>
                      </a:r>
                    </a:p>
                    <a:p>
                      <a:pPr marL="342900" indent="-342900">
                        <a:buFont typeface="Arial" panose="020B0604020202020204" pitchFamily="34" charset="0"/>
                        <a:buChar char="•"/>
                      </a:pPr>
                      <a:r>
                        <a:rPr lang="en-US" sz="2200" b="0" baseline="0" dirty="0" smtClean="0"/>
                        <a:t>Family Therapy</a:t>
                      </a:r>
                    </a:p>
                    <a:p>
                      <a:pPr marL="342900" indent="-342900">
                        <a:buFont typeface="Arial" panose="020B0604020202020204" pitchFamily="34" charset="0"/>
                        <a:buChar char="•"/>
                      </a:pPr>
                      <a:r>
                        <a:rPr lang="en-US" sz="2200" b="0" baseline="0" dirty="0" smtClean="0"/>
                        <a:t>Chronically Mentally Ill</a:t>
                      </a:r>
                    </a:p>
                    <a:p>
                      <a:pPr marL="342900" indent="-342900">
                        <a:buFont typeface="Arial" panose="020B0604020202020204" pitchFamily="34" charset="0"/>
                        <a:buChar char="•"/>
                      </a:pPr>
                      <a:r>
                        <a:rPr lang="en-US" sz="2200" b="0" baseline="0" dirty="0" smtClean="0"/>
                        <a:t>Co-Occurring Behavioral Heath &amp; Developmentally Disability/Intellectual Disability (DD/ID)</a:t>
                      </a:r>
                    </a:p>
                    <a:p>
                      <a:pPr marL="342900" indent="-342900">
                        <a:buFont typeface="Arial" panose="020B0604020202020204" pitchFamily="34" charset="0"/>
                        <a:buChar char="•"/>
                      </a:pPr>
                      <a:r>
                        <a:rPr lang="en-US" sz="2200" b="0" baseline="0" dirty="0" smtClean="0"/>
                        <a:t>Co-Occurring Behavioral Heath &amp; Substance Use Disorder (SUD)</a:t>
                      </a:r>
                    </a:p>
                    <a:p>
                      <a:pPr marL="342900" indent="-342900">
                        <a:buFont typeface="Arial" panose="020B0604020202020204" pitchFamily="34" charset="0"/>
                        <a:buChar char="•"/>
                      </a:pPr>
                      <a:r>
                        <a:rPr lang="en-US" sz="2200" b="0" baseline="0" dirty="0" smtClean="0"/>
                        <a:t>DHS Division of Children &amp; Family Services (DCFS), provided in home, upon request</a:t>
                      </a:r>
                    </a:p>
                    <a:p>
                      <a:pPr marL="342900" indent="-342900">
                        <a:buFont typeface="Arial" panose="020B0604020202020204" pitchFamily="34" charset="0"/>
                        <a:buChar char="•"/>
                      </a:pPr>
                      <a:r>
                        <a:rPr lang="en-US" sz="2200" b="0" baseline="0" dirty="0" smtClean="0"/>
                        <a:t>DHS Division of Youth Services  (DYS), provided in home or at DYS facility</a:t>
                      </a:r>
                      <a:endParaRPr lang="en-US" sz="2800" b="0" baseline="0" dirty="0"/>
                    </a:p>
                  </a:txBody>
                  <a:tcPr/>
                </a:tc>
                <a:extLst>
                  <a:ext uri="{0D108BD9-81ED-4DB2-BD59-A6C34878D82A}">
                    <a16:rowId xmlns:a16="http://schemas.microsoft.com/office/drawing/2014/main" val="676696418"/>
                  </a:ext>
                </a:extLst>
              </a:tr>
              <a:tr h="420637">
                <a:tc>
                  <a:txBody>
                    <a:bodyPr/>
                    <a:lstStyle/>
                    <a:p>
                      <a:endParaRPr lang="en-US" dirty="0"/>
                    </a:p>
                  </a:txBody>
                  <a:tcPr/>
                </a:tc>
                <a:extLst>
                  <a:ext uri="{0D108BD9-81ED-4DB2-BD59-A6C34878D82A}">
                    <a16:rowId xmlns:a16="http://schemas.microsoft.com/office/drawing/2014/main" val="28309995"/>
                  </a:ext>
                </a:extLst>
              </a:tr>
              <a:tr h="420637">
                <a:tc>
                  <a:txBody>
                    <a:bodyPr/>
                    <a:lstStyle/>
                    <a:p>
                      <a:endParaRPr lang="en-US" dirty="0"/>
                    </a:p>
                  </a:txBody>
                  <a:tcPr/>
                </a:tc>
                <a:extLst>
                  <a:ext uri="{0D108BD9-81ED-4DB2-BD59-A6C34878D82A}">
                    <a16:rowId xmlns:a16="http://schemas.microsoft.com/office/drawing/2014/main" val="416410280"/>
                  </a:ext>
                </a:extLst>
              </a:tr>
            </a:tbl>
          </a:graphicData>
        </a:graphic>
      </p:graphicFrame>
      <p:pic>
        <p:nvPicPr>
          <p:cNvPr id="1638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855" y="332393"/>
            <a:ext cx="2907323" cy="145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830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45" y="1113727"/>
            <a:ext cx="11656088" cy="1597687"/>
          </a:xfrm>
          <a:effectLst/>
        </p:spPr>
        <p:txBody>
          <a:bodyPr>
            <a:normAutofit/>
          </a:bodyPr>
          <a:lstStyle/>
          <a:p>
            <a:pPr algn="ctr"/>
            <a:r>
              <a:rPr lang="en-US" b="1" dirty="0" smtClean="0">
                <a:effectLst>
                  <a:outerShdw blurRad="50800" dist="38100" dir="18900000" algn="bl" rotWithShape="0">
                    <a:prstClr val="black">
                      <a:alpha val="40000"/>
                    </a:prstClr>
                  </a:outerShdw>
                </a:effectLst>
              </a:rPr>
              <a:t>Timeline for Therapeutic </a:t>
            </a:r>
            <a:br>
              <a:rPr lang="en-US" b="1" dirty="0" smtClean="0">
                <a:effectLst>
                  <a:outerShdw blurRad="50800" dist="38100" dir="18900000" algn="bl" rotWithShape="0">
                    <a:prstClr val="black">
                      <a:alpha val="40000"/>
                    </a:prstClr>
                  </a:outerShdw>
                </a:effectLst>
              </a:rPr>
            </a:br>
            <a:r>
              <a:rPr lang="en-US" b="1" dirty="0" smtClean="0">
                <a:effectLst>
                  <a:outerShdw blurRad="50800" dist="38100" dir="18900000" algn="bl" rotWithShape="0">
                    <a:prstClr val="black">
                      <a:alpha val="40000"/>
                    </a:prstClr>
                  </a:outerShdw>
                </a:effectLst>
              </a:rPr>
              <a:t>Counseling Contract</a:t>
            </a:r>
            <a:endParaRPr lang="en-US" b="1" dirty="0">
              <a:effectLst>
                <a:outerShdw blurRad="50800" dist="38100" dir="18900000" algn="bl" rotWithShape="0">
                  <a:prstClr val="black">
                    <a:alpha val="40000"/>
                  </a:prst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8214756"/>
              </p:ext>
            </p:extLst>
          </p:nvPr>
        </p:nvGraphicFramePr>
        <p:xfrm>
          <a:off x="267956" y="2193925"/>
          <a:ext cx="11790066" cy="3875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06933" y="707590"/>
            <a:ext cx="1736724" cy="173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27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2509273" y="743995"/>
            <a:ext cx="6678168" cy="1293028"/>
          </a:xfrm>
        </p:spPr>
        <p:txBody>
          <a:bodyPr/>
          <a:lstStyle/>
          <a:p>
            <a:pPr algn="l"/>
            <a:r>
              <a:rPr lang="en-US" dirty="0" smtClean="0"/>
              <a:t>You will get answers:</a:t>
            </a:r>
            <a:endParaRPr lang="en-US" dirty="0"/>
          </a:p>
        </p:txBody>
      </p:sp>
      <p:sp>
        <p:nvSpPr>
          <p:cNvPr id="3" name="Content Placeholder 2"/>
          <p:cNvSpPr>
            <a:spLocks noGrp="1"/>
          </p:cNvSpPr>
          <p:nvPr>
            <p:ph idx="1"/>
          </p:nvPr>
        </p:nvSpPr>
        <p:spPr>
          <a:xfrm>
            <a:off x="1098373" y="2037023"/>
            <a:ext cx="10415847" cy="4271616"/>
          </a:xfrm>
        </p:spPr>
        <p:txBody>
          <a:bodyPr>
            <a:normAutofit lnSpcReduction="10000"/>
          </a:bodyPr>
          <a:lstStyle/>
          <a:p>
            <a:r>
              <a:rPr lang="en-US" sz="2800" dirty="0" smtClean="0"/>
              <a:t>What is a Qualified Vendor Listing (QVL)?</a:t>
            </a:r>
          </a:p>
          <a:p>
            <a:r>
              <a:rPr lang="en-US" sz="2800" dirty="0" smtClean="0"/>
              <a:t>Why is DHS doing this?</a:t>
            </a:r>
          </a:p>
          <a:p>
            <a:r>
              <a:rPr lang="en-US" sz="2800" dirty="0" smtClean="0"/>
              <a:t>What is the process of the QVL-Set Rate procurement method?</a:t>
            </a:r>
          </a:p>
          <a:p>
            <a:r>
              <a:rPr lang="en-US" sz="2800" dirty="0" smtClean="0"/>
              <a:t>What is coming up regarding DHS-wide counseling services contracts?</a:t>
            </a:r>
          </a:p>
          <a:p>
            <a:r>
              <a:rPr lang="en-US" sz="2800" dirty="0" smtClean="0"/>
              <a:t>What is the anticipated timeline for the Request for Qualifications (RFQ)?</a:t>
            </a:r>
          </a:p>
          <a:p>
            <a:r>
              <a:rPr lang="en-US" sz="2800" dirty="0" smtClean="0"/>
              <a:t>How could this affect you as a current contractor with DHS?</a:t>
            </a:r>
            <a:endParaRPr lang="en-US" sz="2800" dirty="0"/>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415793" y="542610"/>
            <a:ext cx="1974994" cy="149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21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9118" y="1215758"/>
            <a:ext cx="11878685" cy="99488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b="1" dirty="0" smtClean="0"/>
              <a:t>Qualified Vendor Listing (QVL)*</a:t>
            </a:r>
            <a:endParaRPr lang="en-US" b="1" dirty="0"/>
          </a:p>
        </p:txBody>
      </p:sp>
      <p:sp>
        <p:nvSpPr>
          <p:cNvPr id="5" name="Text Placeholder 2"/>
          <p:cNvSpPr txBox="1">
            <a:spLocks/>
          </p:cNvSpPr>
          <p:nvPr/>
        </p:nvSpPr>
        <p:spPr>
          <a:xfrm>
            <a:off x="628254" y="2406509"/>
            <a:ext cx="11128317" cy="483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dirty="0" smtClean="0"/>
              <a:t>A Qualified Vendor Listing is a pre-qualified list of vendors who have products or services that have been approved as suitable for DHS needs.  It is used to eliminate the preliminary step of agreement to standard terms and conditions in future bid solicitations.</a:t>
            </a:r>
          </a:p>
          <a:p>
            <a:endParaRPr lang="en-US" dirty="0" smtClean="0"/>
          </a:p>
          <a:p>
            <a:pPr marL="0" indent="0">
              <a:buNone/>
            </a:pPr>
            <a:r>
              <a:rPr lang="en-US" dirty="0" smtClean="0">
                <a:solidFill>
                  <a:schemeClr val="tx1">
                    <a:lumMod val="50000"/>
                    <a:lumOff val="50000"/>
                  </a:schemeClr>
                </a:solidFill>
              </a:rPr>
              <a:t>*NOTE: Placement on the list does not guarantee that the vendor will be contracted to perform services. It is not mandatory that a vendor take a contract just because they are on the list.</a:t>
            </a:r>
            <a:endParaRPr lang="en-US" dirty="0">
              <a:solidFill>
                <a:schemeClr val="tx1">
                  <a:lumMod val="50000"/>
                  <a:lumOff val="50000"/>
                </a:schemeClr>
              </a:solidFill>
            </a:endParaRPr>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6182" y="612949"/>
            <a:ext cx="2025477" cy="176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77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07313" y="1554818"/>
            <a:ext cx="9040072" cy="99488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b="1" dirty="0" smtClean="0"/>
              <a:t>Qualified Vendor Listing</a:t>
            </a:r>
            <a:endParaRPr lang="en-US" b="1" dirty="0"/>
          </a:p>
        </p:txBody>
      </p:sp>
      <p:sp>
        <p:nvSpPr>
          <p:cNvPr id="5" name="Text Placeholder 2"/>
          <p:cNvSpPr txBox="1">
            <a:spLocks/>
          </p:cNvSpPr>
          <p:nvPr/>
        </p:nvSpPr>
        <p:spPr>
          <a:xfrm>
            <a:off x="1553609" y="2964192"/>
            <a:ext cx="8737672" cy="42203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dirty="0" smtClean="0"/>
              <a:t>Potential vendors will be pre-qualified based on a general Scope of Work (SOW), specific Performance Indicators (PIs), and the minimum qualifications necessary to meet DHS needs for a basic counseling service. </a:t>
            </a:r>
            <a:endParaRPr lang="en-US" dirty="0">
              <a:solidFill>
                <a:schemeClr val="tx1">
                  <a:lumMod val="50000"/>
                  <a:lumOff val="50000"/>
                </a:schemeClr>
              </a:solidFill>
            </a:endParaRPr>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7039" y="286357"/>
            <a:ext cx="2446770" cy="213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1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07313" y="1554818"/>
            <a:ext cx="9040072" cy="99488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b="1" dirty="0" smtClean="0"/>
              <a:t>Qualified Vendor Listing</a:t>
            </a:r>
            <a:endParaRPr lang="en-US" b="1" dirty="0"/>
          </a:p>
        </p:txBody>
      </p:sp>
      <p:sp>
        <p:nvSpPr>
          <p:cNvPr id="5" name="Text Placeholder 2"/>
          <p:cNvSpPr txBox="1">
            <a:spLocks/>
          </p:cNvSpPr>
          <p:nvPr/>
        </p:nvSpPr>
        <p:spPr>
          <a:xfrm>
            <a:off x="1352641" y="2637694"/>
            <a:ext cx="8967015" cy="42203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dirty="0" smtClean="0"/>
              <a:t>Once a vendor is on the Qualified Vendor List, the vendor is eligible to contract with all DHS divisions. The Office of Procurement (OP) can use the list to initiate contracts for any division that has a need for services covered by the QVL.  As the need is identified, a contract will be initiated by OP.</a:t>
            </a:r>
            <a:endParaRPr lang="en-US" dirty="0">
              <a:solidFill>
                <a:schemeClr val="tx1">
                  <a:lumMod val="50000"/>
                  <a:lumOff val="50000"/>
                </a:schemeClr>
              </a:solidFill>
            </a:endParaRPr>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7039" y="286357"/>
            <a:ext cx="2446770" cy="213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00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9730"/>
            <a:ext cx="10347290" cy="924543"/>
          </a:xfrm>
        </p:spPr>
        <p:txBody>
          <a:bodyPr>
            <a:normAutofit/>
          </a:bodyPr>
          <a:lstStyle/>
          <a:p>
            <a:pPr algn="ctr"/>
            <a:r>
              <a:rPr lang="en-US" sz="4000" b="1" dirty="0" smtClean="0"/>
              <a:t>The Purpose of the QVL</a:t>
            </a:r>
            <a:endParaRPr lang="en-US" sz="4000" b="1" dirty="0"/>
          </a:p>
        </p:txBody>
      </p:sp>
      <p:sp>
        <p:nvSpPr>
          <p:cNvPr id="3" name="Text Placeholder 2"/>
          <p:cNvSpPr>
            <a:spLocks noGrp="1"/>
          </p:cNvSpPr>
          <p:nvPr>
            <p:ph type="body" sz="half" idx="2"/>
          </p:nvPr>
        </p:nvSpPr>
        <p:spPr>
          <a:xfrm>
            <a:off x="1235482" y="1800329"/>
            <a:ext cx="10130516" cy="3171092"/>
          </a:xfrm>
        </p:spPr>
        <p:txBody>
          <a:bodyPr>
            <a:normAutofit/>
          </a:bodyPr>
          <a:lstStyle/>
          <a:p>
            <a:r>
              <a:rPr lang="en-US" sz="3500" dirty="0" smtClean="0"/>
              <a:t>The purpose of creating the list is to better serve the needs of people who depend upon DHS for counseling services.  The QVL allows DHS to build our capacity for providing counseling services throughout the state.</a:t>
            </a:r>
            <a:endParaRPr lang="en-US" sz="3500" dirty="0"/>
          </a:p>
        </p:txBody>
      </p:sp>
      <p:pic>
        <p:nvPicPr>
          <p:cNvPr id="17412"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186" y="332851"/>
            <a:ext cx="17145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70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9168" y="1316241"/>
            <a:ext cx="10820399" cy="99488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b="1" dirty="0" smtClean="0"/>
              <a:t>Step 1: For Projects Addressing More Specific Needs</a:t>
            </a:r>
            <a:endParaRPr lang="en-US" b="1" dirty="0"/>
          </a:p>
        </p:txBody>
      </p:sp>
      <p:sp>
        <p:nvSpPr>
          <p:cNvPr id="5" name="Text Placeholder 2"/>
          <p:cNvSpPr txBox="1">
            <a:spLocks/>
          </p:cNvSpPr>
          <p:nvPr/>
        </p:nvSpPr>
        <p:spPr>
          <a:xfrm>
            <a:off x="859366" y="2582426"/>
            <a:ext cx="10610781" cy="4592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dirty="0" smtClean="0"/>
              <a:t>DHS will develop a specific and detailed plan, including:</a:t>
            </a:r>
          </a:p>
          <a:p>
            <a:r>
              <a:rPr lang="en-US" sz="3200" dirty="0" smtClean="0"/>
              <a:t>Any additional Scope of Work (SOW)specifications;</a:t>
            </a:r>
          </a:p>
          <a:p>
            <a:r>
              <a:rPr lang="en-US" sz="3200" dirty="0" smtClean="0"/>
              <a:t>Any additional Performance Indicators (PIs); and</a:t>
            </a:r>
          </a:p>
          <a:p>
            <a:r>
              <a:rPr lang="en-US" sz="3200" dirty="0" smtClean="0"/>
              <a:t>Any additional Minimum Qualifications (MQs) needed to fulfill the project parameters</a:t>
            </a:r>
          </a:p>
          <a:p>
            <a:pPr marL="0" indent="0">
              <a:buNone/>
            </a:pPr>
            <a:endParaRPr lang="en-US" dirty="0">
              <a:solidFill>
                <a:schemeClr val="tx1">
                  <a:lumMod val="50000"/>
                  <a:lumOff val="50000"/>
                </a:schemeClr>
              </a:solidFill>
            </a:endParaRPr>
          </a:p>
        </p:txBody>
      </p:sp>
    </p:spTree>
    <p:extLst>
      <p:ext uri="{BB962C8B-B14F-4D97-AF65-F5344CB8AC3E}">
        <p14:creationId xmlns:p14="http://schemas.microsoft.com/office/powerpoint/2010/main" val="334249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9168" y="1316241"/>
            <a:ext cx="10820399" cy="99488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b="1" dirty="0" smtClean="0"/>
              <a:t>Step 2: Selecting A Vendor from</a:t>
            </a:r>
          </a:p>
          <a:p>
            <a:pPr algn="ctr"/>
            <a:r>
              <a:rPr lang="en-US" b="1" dirty="0" smtClean="0"/>
              <a:t>The Qualified Vendor List</a:t>
            </a:r>
            <a:endParaRPr lang="en-US" b="1" dirty="0"/>
          </a:p>
        </p:txBody>
      </p:sp>
      <p:sp>
        <p:nvSpPr>
          <p:cNvPr id="5" name="Text Placeholder 2"/>
          <p:cNvSpPr txBox="1">
            <a:spLocks/>
          </p:cNvSpPr>
          <p:nvPr/>
        </p:nvSpPr>
        <p:spPr>
          <a:xfrm>
            <a:off x="859366" y="2582426"/>
            <a:ext cx="10610781" cy="4592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dirty="0" smtClean="0"/>
              <a:t>When DHS has a need for counseling services, the Qualified Vendor List will be reviewed and a determination made to select one or more potential vendors.</a:t>
            </a:r>
          </a:p>
          <a:p>
            <a:pPr marL="0" indent="0">
              <a:buNone/>
            </a:pPr>
            <a:endParaRPr lang="en-US" sz="1100" dirty="0"/>
          </a:p>
          <a:p>
            <a:pPr marL="0" indent="0">
              <a:buNone/>
            </a:pPr>
            <a:r>
              <a:rPr lang="en-US" sz="2800" dirty="0" smtClean="0">
                <a:solidFill>
                  <a:schemeClr val="tx1">
                    <a:lumMod val="50000"/>
                    <a:lumOff val="50000"/>
                  </a:schemeClr>
                </a:solidFill>
              </a:rPr>
              <a:t>For instance, if the need is for trauma counseling, a vendor with strengths in Trauma Informed Care and/or Certified Play Therapy may be chosen as a best fit for the need.</a:t>
            </a:r>
          </a:p>
          <a:p>
            <a:pPr marL="0" indent="0">
              <a:buNone/>
            </a:pPr>
            <a:endParaRPr lang="en-US" dirty="0">
              <a:solidFill>
                <a:schemeClr val="tx1">
                  <a:lumMod val="50000"/>
                  <a:lumOff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9588" y="403145"/>
            <a:ext cx="1442590" cy="1554888"/>
          </a:xfrm>
          <a:prstGeom prst="rect">
            <a:avLst/>
          </a:prstGeom>
        </p:spPr>
      </p:pic>
    </p:spTree>
    <p:extLst>
      <p:ext uri="{BB962C8B-B14F-4D97-AF65-F5344CB8AC3E}">
        <p14:creationId xmlns:p14="http://schemas.microsoft.com/office/powerpoint/2010/main" val="293468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8974" y="1072010"/>
            <a:ext cx="10820399" cy="99488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b="1" dirty="0" smtClean="0"/>
              <a:t>Step 3: Contracting</a:t>
            </a:r>
            <a:endParaRPr lang="en-US" b="1" dirty="0"/>
          </a:p>
        </p:txBody>
      </p:sp>
      <p:sp>
        <p:nvSpPr>
          <p:cNvPr id="5" name="Text Placeholder 2"/>
          <p:cNvSpPr txBox="1">
            <a:spLocks/>
          </p:cNvSpPr>
          <p:nvPr/>
        </p:nvSpPr>
        <p:spPr>
          <a:xfrm>
            <a:off x="1259463" y="1862571"/>
            <a:ext cx="10103386" cy="1528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dirty="0" smtClean="0"/>
              <a:t>The contract is finalized when DHS ensures the SOW, PIs, and MQs are detailed enough to satisfy the needs of the Agency.</a:t>
            </a:r>
          </a:p>
          <a:p>
            <a:pPr marL="0" indent="0">
              <a:buNone/>
            </a:pPr>
            <a:endParaRPr lang="en-US" dirty="0">
              <a:solidFill>
                <a:schemeClr val="tx1">
                  <a:lumMod val="50000"/>
                  <a:lumOff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8766" y="403145"/>
            <a:ext cx="1442590" cy="1554888"/>
          </a:xfrm>
          <a:prstGeom prst="rect">
            <a:avLst/>
          </a:prstGeom>
        </p:spPr>
      </p:pic>
      <p:sp>
        <p:nvSpPr>
          <p:cNvPr id="7" name="Title 1"/>
          <p:cNvSpPr txBox="1">
            <a:spLocks/>
          </p:cNvSpPr>
          <p:nvPr/>
        </p:nvSpPr>
        <p:spPr>
          <a:xfrm>
            <a:off x="542450" y="3684345"/>
            <a:ext cx="10820399" cy="99488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b="1" dirty="0" smtClean="0"/>
              <a:t>Step 4: Communication of Contract</a:t>
            </a:r>
            <a:endParaRPr lang="en-US" b="1" dirty="0"/>
          </a:p>
        </p:txBody>
      </p:sp>
      <p:sp>
        <p:nvSpPr>
          <p:cNvPr id="3" name="TextBox 2"/>
          <p:cNvSpPr txBox="1"/>
          <p:nvPr/>
        </p:nvSpPr>
        <p:spPr>
          <a:xfrm>
            <a:off x="1007207" y="4543526"/>
            <a:ext cx="10970428" cy="2062103"/>
          </a:xfrm>
          <a:prstGeom prst="rect">
            <a:avLst/>
          </a:prstGeom>
          <a:noFill/>
        </p:spPr>
        <p:txBody>
          <a:bodyPr wrap="square" rtlCol="0">
            <a:spAutoFit/>
          </a:bodyPr>
          <a:lstStyle/>
          <a:p>
            <a:r>
              <a:rPr lang="en-US" sz="3200" dirty="0" smtClean="0"/>
              <a:t>The </a:t>
            </a:r>
            <a:r>
              <a:rPr lang="en-US" sz="3200" dirty="0"/>
              <a:t>Office of Procurement (OP), will use the list to communicate with potential vendors during </a:t>
            </a:r>
            <a:r>
              <a:rPr lang="en-US" sz="3200" dirty="0" smtClean="0"/>
              <a:t>contract development. </a:t>
            </a:r>
            <a:endParaRPr lang="en-US" sz="3200" dirty="0"/>
          </a:p>
          <a:p>
            <a:endParaRPr lang="en-US" sz="3200" dirty="0"/>
          </a:p>
        </p:txBody>
      </p:sp>
    </p:spTree>
    <p:extLst>
      <p:ext uri="{BB962C8B-B14F-4D97-AF65-F5344CB8AC3E}">
        <p14:creationId xmlns:p14="http://schemas.microsoft.com/office/powerpoint/2010/main" val="285661686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1539</TotalTime>
  <Words>753</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vt:lpstr>
      <vt:lpstr>Vapor Trail</vt:lpstr>
      <vt:lpstr>Request for Qualification: Counseling Services </vt:lpstr>
      <vt:lpstr>You will get answers:</vt:lpstr>
      <vt:lpstr>PowerPoint Presentation</vt:lpstr>
      <vt:lpstr>PowerPoint Presentation</vt:lpstr>
      <vt:lpstr>PowerPoint Presentation</vt:lpstr>
      <vt:lpstr>The Purpose of the QVL</vt:lpstr>
      <vt:lpstr>PowerPoint Presentation</vt:lpstr>
      <vt:lpstr>PowerPoint Presentation</vt:lpstr>
      <vt:lpstr>PowerPoint Presentation</vt:lpstr>
      <vt:lpstr>Upcoming Counseling Needs</vt:lpstr>
      <vt:lpstr>Specialty Services</vt:lpstr>
      <vt:lpstr>Specialty POPULATIONS</vt:lpstr>
      <vt:lpstr>Timeline for Therapeutic  Counseling Contract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for Qualification: Counseling Services</dc:title>
  <dc:creator>Kimberly Asther</dc:creator>
  <cp:lastModifiedBy>Margurite Aluqdah</cp:lastModifiedBy>
  <cp:revision>57</cp:revision>
  <dcterms:created xsi:type="dcterms:W3CDTF">2018-09-17T16:31:52Z</dcterms:created>
  <dcterms:modified xsi:type="dcterms:W3CDTF">2018-09-24T20:03:33Z</dcterms:modified>
</cp:coreProperties>
</file>